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28"/>
    <p:restoredTop sz="94586"/>
  </p:normalViewPr>
  <p:slideViewPr>
    <p:cSldViewPr snapToGrid="0" snapToObjects="1">
      <p:cViewPr>
        <p:scale>
          <a:sx n="84" d="100"/>
          <a:sy n="84" d="100"/>
        </p:scale>
        <p:origin x="149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or.co/view/mad-angry-computer-technology-patrick-gif-4184928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ADC06-B88C-9D47-A8E9-92611B531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Project 1: Blackjack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1DAD4B-AF35-C748-A32B-76C7916BF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2121" y="5280847"/>
            <a:ext cx="9659880" cy="434974"/>
          </a:xfrm>
        </p:spPr>
        <p:txBody>
          <a:bodyPr/>
          <a:lstStyle/>
          <a:p>
            <a:r>
              <a:rPr lang="en-GB" dirty="0" err="1"/>
              <a:t>Adrià</a:t>
            </a:r>
            <a:r>
              <a:rPr lang="en-GB" dirty="0"/>
              <a:t> Ferrer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7688CD-1B94-0747-893F-0C7AAFAE0FB6}"/>
              </a:ext>
            </a:extLst>
          </p:cNvPr>
          <p:cNvPicPr>
            <a:picLocks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6754398" y="1209978"/>
            <a:ext cx="1625600" cy="1625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574F1D-34AD-F840-85CF-86C75B4411F4}"/>
              </a:ext>
            </a:extLst>
          </p:cNvPr>
          <p:cNvPicPr>
            <a:picLocks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391334" y="1209978"/>
            <a:ext cx="1625600" cy="1625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F9DB29-A039-7243-9878-C0CC451D70B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72866" y="1209978"/>
            <a:ext cx="1625600" cy="1625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DE98DE-034E-1C41-BCC0-5850E70E686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35929" y="120997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6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5CEDC-8D02-1C4C-90C0-EA04DEC6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57C5BC-CBAC-A64C-A271-61BCA08AB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2"/>
              </a:buBlip>
            </a:pPr>
            <a:r>
              <a:rPr lang="en-GB" sz="3200" dirty="0"/>
              <a:t> I want to play Blackjack with my computer!</a:t>
            </a:r>
          </a:p>
          <a:p>
            <a:endParaRPr lang="en-GB" sz="3200" dirty="0"/>
          </a:p>
          <a:p>
            <a:pPr>
              <a:buBlip>
                <a:blip r:embed="rId2"/>
              </a:buBlip>
            </a:pPr>
            <a:r>
              <a:rPr lang="en-GB" sz="3200" dirty="0"/>
              <a:t> Simplified version</a:t>
            </a:r>
          </a:p>
          <a:p>
            <a:pPr lvl="1">
              <a:buBlip>
                <a:blip r:embed="rId2"/>
              </a:buBlip>
            </a:pPr>
            <a:r>
              <a:rPr lang="en-GB" sz="3000" dirty="0"/>
              <a:t> No splitting</a:t>
            </a:r>
          </a:p>
          <a:p>
            <a:pPr lvl="1">
              <a:buBlip>
                <a:blip r:embed="rId2"/>
              </a:buBlip>
            </a:pPr>
            <a:r>
              <a:rPr lang="en-GB" sz="3000" dirty="0"/>
              <a:t> No insurance</a:t>
            </a:r>
          </a:p>
          <a:p>
            <a:pPr lvl="1">
              <a:buBlip>
                <a:blip r:embed="rId2"/>
              </a:buBlip>
            </a:pPr>
            <a:r>
              <a:rPr lang="en-GB" sz="3000" dirty="0"/>
              <a:t> No doubling up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532F79-7A73-8841-83FA-98B832776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783" y="225910"/>
            <a:ext cx="1413005" cy="14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54E7E-8F21-7448-85E6-186A0323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</a:t>
            </a:r>
          </a:p>
        </p:txBody>
      </p:sp>
      <p:sp>
        <p:nvSpPr>
          <p:cNvPr id="4" name="Decisión 3">
            <a:extLst>
              <a:ext uri="{FF2B5EF4-FFF2-40B4-BE49-F238E27FC236}">
                <a16:creationId xmlns:a16="http://schemas.microsoft.com/office/drawing/2014/main" id="{DA7EE657-FF15-D249-AC66-B845528C1A48}"/>
              </a:ext>
            </a:extLst>
          </p:cNvPr>
          <p:cNvSpPr/>
          <p:nvPr/>
        </p:nvSpPr>
        <p:spPr>
          <a:xfrm>
            <a:off x="1338296" y="5523363"/>
            <a:ext cx="1496440" cy="852083"/>
          </a:xfrm>
          <a:prstGeom prst="flowChartDecision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Pot empty?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D3F301-C1F9-974D-A0F8-39B71A71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88560" y="3379710"/>
            <a:ext cx="300410" cy="30041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39CA24-BD2E-C741-96DC-6052EBE7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10000" y="2395544"/>
            <a:ext cx="457530" cy="45753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DD5CD0C-A312-E646-A108-99D813DCAA4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38765" y="2853074"/>
            <a:ext cx="0" cy="42451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o 10">
            <a:extLst>
              <a:ext uri="{FF2B5EF4-FFF2-40B4-BE49-F238E27FC236}">
                <a16:creationId xmlns:a16="http://schemas.microsoft.com/office/drawing/2014/main" id="{826B6F0A-C3A2-F548-8BCA-EFDC4A68B6F4}"/>
              </a:ext>
            </a:extLst>
          </p:cNvPr>
          <p:cNvSpPr/>
          <p:nvPr/>
        </p:nvSpPr>
        <p:spPr>
          <a:xfrm>
            <a:off x="1721168" y="3350047"/>
            <a:ext cx="807520" cy="48862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AABAFB7-9C37-3A4D-B404-982AAF1C0DBB}"/>
              </a:ext>
            </a:extLst>
          </p:cNvPr>
          <p:cNvCxnSpPr>
            <a:cxnSpLocks/>
          </p:cNvCxnSpPr>
          <p:nvPr/>
        </p:nvCxnSpPr>
        <p:spPr>
          <a:xfrm>
            <a:off x="1267530" y="3594360"/>
            <a:ext cx="335639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o 14">
            <a:extLst>
              <a:ext uri="{FF2B5EF4-FFF2-40B4-BE49-F238E27FC236}">
                <a16:creationId xmlns:a16="http://schemas.microsoft.com/office/drawing/2014/main" id="{CF1C5E0F-5B8E-E143-B22B-6F759D8ACF0B}"/>
              </a:ext>
            </a:extLst>
          </p:cNvPr>
          <p:cNvSpPr/>
          <p:nvPr/>
        </p:nvSpPr>
        <p:spPr>
          <a:xfrm>
            <a:off x="3022520" y="3350047"/>
            <a:ext cx="897343" cy="48862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Deal</a:t>
            </a:r>
            <a:r>
              <a:rPr lang="en-GB" baseline="-25000" dirty="0"/>
              <a:t>0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B615688-14B8-AD4C-AEB6-F268EFB54BAC}"/>
              </a:ext>
            </a:extLst>
          </p:cNvPr>
          <p:cNvCxnSpPr>
            <a:cxnSpLocks/>
          </p:cNvCxnSpPr>
          <p:nvPr/>
        </p:nvCxnSpPr>
        <p:spPr>
          <a:xfrm>
            <a:off x="2626498" y="3594360"/>
            <a:ext cx="335639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os 17">
            <a:extLst>
              <a:ext uri="{FF2B5EF4-FFF2-40B4-BE49-F238E27FC236}">
                <a16:creationId xmlns:a16="http://schemas.microsoft.com/office/drawing/2014/main" id="{2BAA7A82-C38A-0C48-89BD-BBE5D6A05073}"/>
              </a:ext>
            </a:extLst>
          </p:cNvPr>
          <p:cNvSpPr/>
          <p:nvPr/>
        </p:nvSpPr>
        <p:spPr>
          <a:xfrm>
            <a:off x="4392711" y="2504648"/>
            <a:ext cx="1529765" cy="684539"/>
          </a:xfrm>
          <a:prstGeom prst="flowChartInputOutpu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Player hand</a:t>
            </a:r>
          </a:p>
        </p:txBody>
      </p:sp>
      <p:sp>
        <p:nvSpPr>
          <p:cNvPr id="19" name="Datos 18">
            <a:extLst>
              <a:ext uri="{FF2B5EF4-FFF2-40B4-BE49-F238E27FC236}">
                <a16:creationId xmlns:a16="http://schemas.microsoft.com/office/drawing/2014/main" id="{DD62B433-0E54-3A4F-B918-94AED6A82AF2}"/>
              </a:ext>
            </a:extLst>
          </p:cNvPr>
          <p:cNvSpPr/>
          <p:nvPr/>
        </p:nvSpPr>
        <p:spPr>
          <a:xfrm>
            <a:off x="4392711" y="3833207"/>
            <a:ext cx="1529765" cy="684539"/>
          </a:xfrm>
          <a:prstGeom prst="flowChartInputOutpu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Dealer hand</a:t>
            </a:r>
          </a:p>
        </p:txBody>
      </p:sp>
      <p:sp>
        <p:nvSpPr>
          <p:cNvPr id="20" name="Proceso 19">
            <a:extLst>
              <a:ext uri="{FF2B5EF4-FFF2-40B4-BE49-F238E27FC236}">
                <a16:creationId xmlns:a16="http://schemas.microsoft.com/office/drawing/2014/main" id="{08A0A6FD-00BF-7B4E-A4ED-AC4327894635}"/>
              </a:ext>
            </a:extLst>
          </p:cNvPr>
          <p:cNvSpPr/>
          <p:nvPr/>
        </p:nvSpPr>
        <p:spPr>
          <a:xfrm>
            <a:off x="6498019" y="2430419"/>
            <a:ext cx="1529765" cy="83299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Player </a:t>
            </a:r>
            <a:r>
              <a:rPr lang="en-GB" dirty="0" err="1"/>
              <a:t>Deal</a:t>
            </a:r>
            <a:r>
              <a:rPr lang="en-GB" baseline="-25000" dirty="0" err="1"/>
              <a:t>N</a:t>
            </a:r>
            <a:endParaRPr lang="en-GB" baseline="-25000" dirty="0"/>
          </a:p>
        </p:txBody>
      </p:sp>
      <p:sp>
        <p:nvSpPr>
          <p:cNvPr id="21" name="Proceso 20">
            <a:extLst>
              <a:ext uri="{FF2B5EF4-FFF2-40B4-BE49-F238E27FC236}">
                <a16:creationId xmlns:a16="http://schemas.microsoft.com/office/drawing/2014/main" id="{96209C27-153C-E04D-BC18-C0B427262B31}"/>
              </a:ext>
            </a:extLst>
          </p:cNvPr>
          <p:cNvSpPr/>
          <p:nvPr/>
        </p:nvSpPr>
        <p:spPr>
          <a:xfrm>
            <a:off x="6586530" y="3773141"/>
            <a:ext cx="1529765" cy="83299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Dealer </a:t>
            </a:r>
            <a:r>
              <a:rPr lang="en-GB" dirty="0" err="1"/>
              <a:t>Deal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sp>
        <p:nvSpPr>
          <p:cNvPr id="22" name="Proceso 21">
            <a:extLst>
              <a:ext uri="{FF2B5EF4-FFF2-40B4-BE49-F238E27FC236}">
                <a16:creationId xmlns:a16="http://schemas.microsoft.com/office/drawing/2014/main" id="{7715A652-6D53-1049-B611-3D756D03ABC5}"/>
              </a:ext>
            </a:extLst>
          </p:cNvPr>
          <p:cNvSpPr/>
          <p:nvPr/>
        </p:nvSpPr>
        <p:spPr>
          <a:xfrm>
            <a:off x="9469037" y="3197987"/>
            <a:ext cx="1529765" cy="83299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Resolution</a:t>
            </a:r>
            <a:endParaRPr lang="en-GB" baseline="-250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7933A2BD-833D-934C-9BE2-CBC64C80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783" y="225910"/>
            <a:ext cx="1413005" cy="1413005"/>
          </a:xfrm>
          <a:prstGeom prst="rect">
            <a:avLst/>
          </a:prstGeom>
        </p:spPr>
      </p:pic>
      <p:sp>
        <p:nvSpPr>
          <p:cNvPr id="24" name="Decisión 23">
            <a:extLst>
              <a:ext uri="{FF2B5EF4-FFF2-40B4-BE49-F238E27FC236}">
                <a16:creationId xmlns:a16="http://schemas.microsoft.com/office/drawing/2014/main" id="{DCC7783C-49D8-C94D-930D-565FD2E22431}"/>
              </a:ext>
            </a:extLst>
          </p:cNvPr>
          <p:cNvSpPr/>
          <p:nvPr/>
        </p:nvSpPr>
        <p:spPr>
          <a:xfrm>
            <a:off x="1292722" y="4293930"/>
            <a:ext cx="1587589" cy="903984"/>
          </a:xfrm>
          <a:prstGeom prst="flowChartDecision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Keep playing?</a:t>
            </a:r>
          </a:p>
        </p:txBody>
      </p:sp>
      <p:sp>
        <p:nvSpPr>
          <p:cNvPr id="28" name="Proceso 27">
            <a:extLst>
              <a:ext uri="{FF2B5EF4-FFF2-40B4-BE49-F238E27FC236}">
                <a16:creationId xmlns:a16="http://schemas.microsoft.com/office/drawing/2014/main" id="{645E53DE-407C-0942-AF49-F25F912A2ACC}"/>
              </a:ext>
            </a:extLst>
          </p:cNvPr>
          <p:cNvSpPr/>
          <p:nvPr/>
        </p:nvSpPr>
        <p:spPr>
          <a:xfrm>
            <a:off x="9469037" y="5523363"/>
            <a:ext cx="1529765" cy="83299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Update pot</a:t>
            </a:r>
            <a:endParaRPr lang="en-GB" baseline="-25000" dirty="0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A11D901-5C87-E34D-9E4A-7CD2F86EC3B6}"/>
              </a:ext>
            </a:extLst>
          </p:cNvPr>
          <p:cNvCxnSpPr>
            <a:cxnSpLocks/>
          </p:cNvCxnSpPr>
          <p:nvPr/>
        </p:nvCxnSpPr>
        <p:spPr>
          <a:xfrm>
            <a:off x="10233919" y="4189639"/>
            <a:ext cx="0" cy="116789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5A51C5C3-903E-D145-8FBF-F2A17FB8D6C6}"/>
              </a:ext>
            </a:extLst>
          </p:cNvPr>
          <p:cNvCxnSpPr>
            <a:cxnSpLocks/>
          </p:cNvCxnSpPr>
          <p:nvPr/>
        </p:nvCxnSpPr>
        <p:spPr>
          <a:xfrm flipH="1" flipV="1">
            <a:off x="2962137" y="5939861"/>
            <a:ext cx="6408201" cy="9544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F05A688-0D37-6047-BE53-47BE256019C3}"/>
              </a:ext>
            </a:extLst>
          </p:cNvPr>
          <p:cNvCxnSpPr>
            <a:cxnSpLocks/>
          </p:cNvCxnSpPr>
          <p:nvPr/>
        </p:nvCxnSpPr>
        <p:spPr>
          <a:xfrm flipV="1">
            <a:off x="2086516" y="3985399"/>
            <a:ext cx="0" cy="20424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2B20B36-61FD-D248-A991-EB899AB1D2E4}"/>
              </a:ext>
            </a:extLst>
          </p:cNvPr>
          <p:cNvCxnSpPr>
            <a:cxnSpLocks/>
          </p:cNvCxnSpPr>
          <p:nvPr/>
        </p:nvCxnSpPr>
        <p:spPr>
          <a:xfrm flipV="1">
            <a:off x="2074601" y="5255416"/>
            <a:ext cx="0" cy="20424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86EBFDE-B3AF-7248-A153-B4ECAD24DEF4}"/>
              </a:ext>
            </a:extLst>
          </p:cNvPr>
          <p:cNvCxnSpPr>
            <a:cxnSpLocks/>
          </p:cNvCxnSpPr>
          <p:nvPr/>
        </p:nvCxnSpPr>
        <p:spPr>
          <a:xfrm>
            <a:off x="4038814" y="3680120"/>
            <a:ext cx="444409" cy="44131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A39CF4D1-029E-5E41-A0B6-0D6DC3C6732A}"/>
              </a:ext>
            </a:extLst>
          </p:cNvPr>
          <p:cNvCxnSpPr>
            <a:cxnSpLocks/>
          </p:cNvCxnSpPr>
          <p:nvPr/>
        </p:nvCxnSpPr>
        <p:spPr>
          <a:xfrm flipV="1">
            <a:off x="4026325" y="2967167"/>
            <a:ext cx="387370" cy="5584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669ADDCF-E51C-FB4A-9A34-06DA7F5A2594}"/>
              </a:ext>
            </a:extLst>
          </p:cNvPr>
          <p:cNvCxnSpPr>
            <a:cxnSpLocks/>
          </p:cNvCxnSpPr>
          <p:nvPr/>
        </p:nvCxnSpPr>
        <p:spPr>
          <a:xfrm>
            <a:off x="5948807" y="2853259"/>
            <a:ext cx="294384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05BE7C70-750E-6C41-ACD6-CCB864581069}"/>
              </a:ext>
            </a:extLst>
          </p:cNvPr>
          <p:cNvCxnSpPr>
            <a:cxnSpLocks/>
          </p:cNvCxnSpPr>
          <p:nvPr/>
        </p:nvCxnSpPr>
        <p:spPr>
          <a:xfrm>
            <a:off x="7258427" y="3393433"/>
            <a:ext cx="1" cy="221052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D1945B1C-ED9D-A847-A5AE-E8FC9E8A6E5D}"/>
              </a:ext>
            </a:extLst>
          </p:cNvPr>
          <p:cNvCxnSpPr>
            <a:cxnSpLocks/>
          </p:cNvCxnSpPr>
          <p:nvPr/>
        </p:nvCxnSpPr>
        <p:spPr>
          <a:xfrm>
            <a:off x="6019045" y="4189639"/>
            <a:ext cx="294384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52E2673-03AA-E64E-B77B-4EAD0F3A5FDE}"/>
              </a:ext>
            </a:extLst>
          </p:cNvPr>
          <p:cNvCxnSpPr>
            <a:cxnSpLocks/>
          </p:cNvCxnSpPr>
          <p:nvPr/>
        </p:nvCxnSpPr>
        <p:spPr>
          <a:xfrm flipV="1">
            <a:off x="8228670" y="3680120"/>
            <a:ext cx="1141668" cy="58661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C651F257-771A-3C4C-A2B2-128F67245F7D}"/>
              </a:ext>
            </a:extLst>
          </p:cNvPr>
          <p:cNvCxnSpPr>
            <a:cxnSpLocks/>
          </p:cNvCxnSpPr>
          <p:nvPr/>
        </p:nvCxnSpPr>
        <p:spPr>
          <a:xfrm>
            <a:off x="8129971" y="2930353"/>
            <a:ext cx="1240367" cy="5952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n 68">
            <a:extLst>
              <a:ext uri="{FF2B5EF4-FFF2-40B4-BE49-F238E27FC236}">
                <a16:creationId xmlns:a16="http://schemas.microsoft.com/office/drawing/2014/main" id="{FC4777BF-4DC0-B449-A412-1D843A4455E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381802" y="3060936"/>
            <a:ext cx="248609" cy="248609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D223503A-BEFD-B145-A209-50AC549A644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134122" y="2147458"/>
            <a:ext cx="248609" cy="248609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F231FE9E-5967-454E-9E43-B72E582E6B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213314" y="4659583"/>
            <a:ext cx="248609" cy="248609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611EF96D-4D0D-7640-BCD6-4675CF69051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097501" y="5779544"/>
            <a:ext cx="320634" cy="320634"/>
          </a:xfrm>
          <a:prstGeom prst="rect">
            <a:avLst/>
          </a:prstGeom>
        </p:spPr>
      </p:pic>
      <p:sp>
        <p:nvSpPr>
          <p:cNvPr id="73" name="CuadroTexto 72">
            <a:extLst>
              <a:ext uri="{FF2B5EF4-FFF2-40B4-BE49-F238E27FC236}">
                <a16:creationId xmlns:a16="http://schemas.microsoft.com/office/drawing/2014/main" id="{27BE7770-234F-CF40-9A13-C21DB0C5DA03}"/>
              </a:ext>
            </a:extLst>
          </p:cNvPr>
          <p:cNvSpPr txBox="1"/>
          <p:nvPr/>
        </p:nvSpPr>
        <p:spPr>
          <a:xfrm>
            <a:off x="645019" y="3687787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“pot”</a:t>
            </a:r>
          </a:p>
        </p:txBody>
      </p:sp>
    </p:spTree>
    <p:extLst>
      <p:ext uri="{BB962C8B-B14F-4D97-AF65-F5344CB8AC3E}">
        <p14:creationId xmlns:p14="http://schemas.microsoft.com/office/powerpoint/2010/main" val="119777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8" grpId="0" animBg="1"/>
      <p:bldP spid="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54E7E-8F21-7448-85E6-186A0323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4" name="Decisión 3">
            <a:extLst>
              <a:ext uri="{FF2B5EF4-FFF2-40B4-BE49-F238E27FC236}">
                <a16:creationId xmlns:a16="http://schemas.microsoft.com/office/drawing/2014/main" id="{DA7EE657-FF15-D249-AC66-B845528C1A48}"/>
              </a:ext>
            </a:extLst>
          </p:cNvPr>
          <p:cNvSpPr/>
          <p:nvPr/>
        </p:nvSpPr>
        <p:spPr>
          <a:xfrm>
            <a:off x="1338296" y="5523363"/>
            <a:ext cx="1496440" cy="852083"/>
          </a:xfrm>
          <a:prstGeom prst="flowChartDecision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Pot empty?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D3F301-C1F9-974D-A0F8-39B71A71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88560" y="3379710"/>
            <a:ext cx="300410" cy="30041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39CA24-BD2E-C741-96DC-6052EBE7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10000" y="2395544"/>
            <a:ext cx="457530" cy="45753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DD5CD0C-A312-E646-A108-99D813DCAA4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38765" y="2853074"/>
            <a:ext cx="0" cy="42451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o 10">
            <a:extLst>
              <a:ext uri="{FF2B5EF4-FFF2-40B4-BE49-F238E27FC236}">
                <a16:creationId xmlns:a16="http://schemas.microsoft.com/office/drawing/2014/main" id="{826B6F0A-C3A2-F548-8BCA-EFDC4A68B6F4}"/>
              </a:ext>
            </a:extLst>
          </p:cNvPr>
          <p:cNvSpPr/>
          <p:nvPr/>
        </p:nvSpPr>
        <p:spPr>
          <a:xfrm>
            <a:off x="1721168" y="3350047"/>
            <a:ext cx="807520" cy="48862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AABAFB7-9C37-3A4D-B404-982AAF1C0DBB}"/>
              </a:ext>
            </a:extLst>
          </p:cNvPr>
          <p:cNvCxnSpPr>
            <a:cxnSpLocks/>
          </p:cNvCxnSpPr>
          <p:nvPr/>
        </p:nvCxnSpPr>
        <p:spPr>
          <a:xfrm>
            <a:off x="1267530" y="3594360"/>
            <a:ext cx="335639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o 14">
            <a:extLst>
              <a:ext uri="{FF2B5EF4-FFF2-40B4-BE49-F238E27FC236}">
                <a16:creationId xmlns:a16="http://schemas.microsoft.com/office/drawing/2014/main" id="{CF1C5E0F-5B8E-E143-B22B-6F759D8ACF0B}"/>
              </a:ext>
            </a:extLst>
          </p:cNvPr>
          <p:cNvSpPr/>
          <p:nvPr/>
        </p:nvSpPr>
        <p:spPr>
          <a:xfrm>
            <a:off x="3022520" y="3350047"/>
            <a:ext cx="897343" cy="48862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Deal</a:t>
            </a:r>
            <a:r>
              <a:rPr lang="en-GB" baseline="-25000" dirty="0"/>
              <a:t>0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B615688-14B8-AD4C-AEB6-F268EFB54BAC}"/>
              </a:ext>
            </a:extLst>
          </p:cNvPr>
          <p:cNvCxnSpPr>
            <a:cxnSpLocks/>
          </p:cNvCxnSpPr>
          <p:nvPr/>
        </p:nvCxnSpPr>
        <p:spPr>
          <a:xfrm>
            <a:off x="2626498" y="3594360"/>
            <a:ext cx="335639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os 17">
            <a:extLst>
              <a:ext uri="{FF2B5EF4-FFF2-40B4-BE49-F238E27FC236}">
                <a16:creationId xmlns:a16="http://schemas.microsoft.com/office/drawing/2014/main" id="{2BAA7A82-C38A-0C48-89BD-BBE5D6A05073}"/>
              </a:ext>
            </a:extLst>
          </p:cNvPr>
          <p:cNvSpPr/>
          <p:nvPr/>
        </p:nvSpPr>
        <p:spPr>
          <a:xfrm>
            <a:off x="4392711" y="2504648"/>
            <a:ext cx="1529765" cy="684539"/>
          </a:xfrm>
          <a:prstGeom prst="flowChartInputOutpu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Player hand</a:t>
            </a:r>
          </a:p>
        </p:txBody>
      </p:sp>
      <p:sp>
        <p:nvSpPr>
          <p:cNvPr id="19" name="Datos 18">
            <a:extLst>
              <a:ext uri="{FF2B5EF4-FFF2-40B4-BE49-F238E27FC236}">
                <a16:creationId xmlns:a16="http://schemas.microsoft.com/office/drawing/2014/main" id="{DD62B433-0E54-3A4F-B918-94AED6A82AF2}"/>
              </a:ext>
            </a:extLst>
          </p:cNvPr>
          <p:cNvSpPr/>
          <p:nvPr/>
        </p:nvSpPr>
        <p:spPr>
          <a:xfrm>
            <a:off x="4392711" y="3833207"/>
            <a:ext cx="1529765" cy="684539"/>
          </a:xfrm>
          <a:prstGeom prst="flowChartInputOutpu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Dealer hand</a:t>
            </a:r>
          </a:p>
        </p:txBody>
      </p:sp>
      <p:sp>
        <p:nvSpPr>
          <p:cNvPr id="20" name="Proceso 19">
            <a:extLst>
              <a:ext uri="{FF2B5EF4-FFF2-40B4-BE49-F238E27FC236}">
                <a16:creationId xmlns:a16="http://schemas.microsoft.com/office/drawing/2014/main" id="{08A0A6FD-00BF-7B4E-A4ED-AC4327894635}"/>
              </a:ext>
            </a:extLst>
          </p:cNvPr>
          <p:cNvSpPr/>
          <p:nvPr/>
        </p:nvSpPr>
        <p:spPr>
          <a:xfrm>
            <a:off x="6498019" y="2430419"/>
            <a:ext cx="1529765" cy="83299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Player </a:t>
            </a:r>
            <a:r>
              <a:rPr lang="en-GB" dirty="0" err="1"/>
              <a:t>Deal</a:t>
            </a:r>
            <a:r>
              <a:rPr lang="en-GB" baseline="-25000" dirty="0" err="1"/>
              <a:t>N</a:t>
            </a:r>
            <a:endParaRPr lang="en-GB" baseline="-25000" dirty="0"/>
          </a:p>
        </p:txBody>
      </p:sp>
      <p:sp>
        <p:nvSpPr>
          <p:cNvPr id="21" name="Proceso 20">
            <a:extLst>
              <a:ext uri="{FF2B5EF4-FFF2-40B4-BE49-F238E27FC236}">
                <a16:creationId xmlns:a16="http://schemas.microsoft.com/office/drawing/2014/main" id="{96209C27-153C-E04D-BC18-C0B427262B31}"/>
              </a:ext>
            </a:extLst>
          </p:cNvPr>
          <p:cNvSpPr/>
          <p:nvPr/>
        </p:nvSpPr>
        <p:spPr>
          <a:xfrm>
            <a:off x="6586530" y="3773141"/>
            <a:ext cx="1529765" cy="83299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Dealer </a:t>
            </a:r>
            <a:r>
              <a:rPr lang="en-GB" dirty="0" err="1"/>
              <a:t>Deal</a:t>
            </a:r>
            <a:r>
              <a:rPr lang="en-GB" baseline="-25000" dirty="0" err="1"/>
              <a:t>N</a:t>
            </a:r>
            <a:endParaRPr lang="en-GB" baseline="-25000" dirty="0"/>
          </a:p>
        </p:txBody>
      </p:sp>
      <p:sp>
        <p:nvSpPr>
          <p:cNvPr id="22" name="Proceso 21">
            <a:extLst>
              <a:ext uri="{FF2B5EF4-FFF2-40B4-BE49-F238E27FC236}">
                <a16:creationId xmlns:a16="http://schemas.microsoft.com/office/drawing/2014/main" id="{7715A652-6D53-1049-B611-3D756D03ABC5}"/>
              </a:ext>
            </a:extLst>
          </p:cNvPr>
          <p:cNvSpPr/>
          <p:nvPr/>
        </p:nvSpPr>
        <p:spPr>
          <a:xfrm>
            <a:off x="9469037" y="3197987"/>
            <a:ext cx="1529765" cy="83299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Resolution</a:t>
            </a:r>
            <a:endParaRPr lang="en-GB" baseline="-250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7933A2BD-833D-934C-9BE2-CBC64C80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783" y="225910"/>
            <a:ext cx="1413005" cy="1413005"/>
          </a:xfrm>
          <a:prstGeom prst="rect">
            <a:avLst/>
          </a:prstGeom>
        </p:spPr>
      </p:pic>
      <p:sp>
        <p:nvSpPr>
          <p:cNvPr id="24" name="Decisión 23">
            <a:extLst>
              <a:ext uri="{FF2B5EF4-FFF2-40B4-BE49-F238E27FC236}">
                <a16:creationId xmlns:a16="http://schemas.microsoft.com/office/drawing/2014/main" id="{DCC7783C-49D8-C94D-930D-565FD2E22431}"/>
              </a:ext>
            </a:extLst>
          </p:cNvPr>
          <p:cNvSpPr/>
          <p:nvPr/>
        </p:nvSpPr>
        <p:spPr>
          <a:xfrm>
            <a:off x="1292722" y="4293930"/>
            <a:ext cx="1587589" cy="903984"/>
          </a:xfrm>
          <a:prstGeom prst="flowChartDecision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Keep playing?</a:t>
            </a:r>
          </a:p>
        </p:txBody>
      </p:sp>
      <p:sp>
        <p:nvSpPr>
          <p:cNvPr id="28" name="Proceso 27">
            <a:extLst>
              <a:ext uri="{FF2B5EF4-FFF2-40B4-BE49-F238E27FC236}">
                <a16:creationId xmlns:a16="http://schemas.microsoft.com/office/drawing/2014/main" id="{645E53DE-407C-0942-AF49-F25F912A2ACC}"/>
              </a:ext>
            </a:extLst>
          </p:cNvPr>
          <p:cNvSpPr/>
          <p:nvPr/>
        </p:nvSpPr>
        <p:spPr>
          <a:xfrm>
            <a:off x="9469037" y="5523363"/>
            <a:ext cx="1529765" cy="832996"/>
          </a:xfrm>
          <a:prstGeom prst="flowChartProcess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Update pot</a:t>
            </a:r>
            <a:endParaRPr lang="en-GB" baseline="-25000" dirty="0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A11D901-5C87-E34D-9E4A-7CD2F86EC3B6}"/>
              </a:ext>
            </a:extLst>
          </p:cNvPr>
          <p:cNvCxnSpPr>
            <a:cxnSpLocks/>
          </p:cNvCxnSpPr>
          <p:nvPr/>
        </p:nvCxnSpPr>
        <p:spPr>
          <a:xfrm>
            <a:off x="10233919" y="4189639"/>
            <a:ext cx="0" cy="116789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5A51C5C3-903E-D145-8FBF-F2A17FB8D6C6}"/>
              </a:ext>
            </a:extLst>
          </p:cNvPr>
          <p:cNvCxnSpPr>
            <a:cxnSpLocks/>
          </p:cNvCxnSpPr>
          <p:nvPr/>
        </p:nvCxnSpPr>
        <p:spPr>
          <a:xfrm flipH="1" flipV="1">
            <a:off x="2962137" y="5939861"/>
            <a:ext cx="6408201" cy="9544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F05A688-0D37-6047-BE53-47BE256019C3}"/>
              </a:ext>
            </a:extLst>
          </p:cNvPr>
          <p:cNvCxnSpPr>
            <a:cxnSpLocks/>
          </p:cNvCxnSpPr>
          <p:nvPr/>
        </p:nvCxnSpPr>
        <p:spPr>
          <a:xfrm flipV="1">
            <a:off x="2086516" y="3985399"/>
            <a:ext cx="0" cy="20424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E2B20B36-61FD-D248-A991-EB899AB1D2E4}"/>
              </a:ext>
            </a:extLst>
          </p:cNvPr>
          <p:cNvCxnSpPr>
            <a:cxnSpLocks/>
          </p:cNvCxnSpPr>
          <p:nvPr/>
        </p:nvCxnSpPr>
        <p:spPr>
          <a:xfrm flipV="1">
            <a:off x="2074601" y="5255416"/>
            <a:ext cx="0" cy="20424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86EBFDE-B3AF-7248-A153-B4ECAD24DEF4}"/>
              </a:ext>
            </a:extLst>
          </p:cNvPr>
          <p:cNvCxnSpPr>
            <a:cxnSpLocks/>
          </p:cNvCxnSpPr>
          <p:nvPr/>
        </p:nvCxnSpPr>
        <p:spPr>
          <a:xfrm>
            <a:off x="4038814" y="3680120"/>
            <a:ext cx="444409" cy="44131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A39CF4D1-029E-5E41-A0B6-0D6DC3C6732A}"/>
              </a:ext>
            </a:extLst>
          </p:cNvPr>
          <p:cNvCxnSpPr>
            <a:cxnSpLocks/>
          </p:cNvCxnSpPr>
          <p:nvPr/>
        </p:nvCxnSpPr>
        <p:spPr>
          <a:xfrm flipV="1">
            <a:off x="4026325" y="2967167"/>
            <a:ext cx="387370" cy="5584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669ADDCF-E51C-FB4A-9A34-06DA7F5A2594}"/>
              </a:ext>
            </a:extLst>
          </p:cNvPr>
          <p:cNvCxnSpPr>
            <a:cxnSpLocks/>
          </p:cNvCxnSpPr>
          <p:nvPr/>
        </p:nvCxnSpPr>
        <p:spPr>
          <a:xfrm>
            <a:off x="5948807" y="2853259"/>
            <a:ext cx="294384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05BE7C70-750E-6C41-ACD6-CCB864581069}"/>
              </a:ext>
            </a:extLst>
          </p:cNvPr>
          <p:cNvCxnSpPr>
            <a:cxnSpLocks/>
          </p:cNvCxnSpPr>
          <p:nvPr/>
        </p:nvCxnSpPr>
        <p:spPr>
          <a:xfrm>
            <a:off x="7258427" y="3393433"/>
            <a:ext cx="1" cy="221052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D1945B1C-ED9D-A847-A5AE-E8FC9E8A6E5D}"/>
              </a:ext>
            </a:extLst>
          </p:cNvPr>
          <p:cNvCxnSpPr>
            <a:cxnSpLocks/>
          </p:cNvCxnSpPr>
          <p:nvPr/>
        </p:nvCxnSpPr>
        <p:spPr>
          <a:xfrm>
            <a:off x="6019045" y="4189639"/>
            <a:ext cx="294384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52E2673-03AA-E64E-B77B-4EAD0F3A5FDE}"/>
              </a:ext>
            </a:extLst>
          </p:cNvPr>
          <p:cNvCxnSpPr>
            <a:cxnSpLocks/>
          </p:cNvCxnSpPr>
          <p:nvPr/>
        </p:nvCxnSpPr>
        <p:spPr>
          <a:xfrm flipV="1">
            <a:off x="8228670" y="3680120"/>
            <a:ext cx="1141668" cy="58661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C651F257-771A-3C4C-A2B2-128F67245F7D}"/>
              </a:ext>
            </a:extLst>
          </p:cNvPr>
          <p:cNvCxnSpPr>
            <a:cxnSpLocks/>
          </p:cNvCxnSpPr>
          <p:nvPr/>
        </p:nvCxnSpPr>
        <p:spPr>
          <a:xfrm>
            <a:off x="8129971" y="2930353"/>
            <a:ext cx="1240367" cy="5952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n 68">
            <a:extLst>
              <a:ext uri="{FF2B5EF4-FFF2-40B4-BE49-F238E27FC236}">
                <a16:creationId xmlns:a16="http://schemas.microsoft.com/office/drawing/2014/main" id="{FC4777BF-4DC0-B449-A412-1D843A4455E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381802" y="3060936"/>
            <a:ext cx="248609" cy="248609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D223503A-BEFD-B145-A209-50AC549A644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134122" y="2147458"/>
            <a:ext cx="248609" cy="248609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F231FE9E-5967-454E-9E43-B72E582E6B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213314" y="4659583"/>
            <a:ext cx="248609" cy="248609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611EF96D-4D0D-7640-BCD6-4675CF69051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097501" y="5779544"/>
            <a:ext cx="320634" cy="320634"/>
          </a:xfrm>
          <a:prstGeom prst="rect">
            <a:avLst/>
          </a:prstGeom>
        </p:spPr>
      </p:pic>
      <p:sp>
        <p:nvSpPr>
          <p:cNvPr id="73" name="CuadroTexto 72">
            <a:extLst>
              <a:ext uri="{FF2B5EF4-FFF2-40B4-BE49-F238E27FC236}">
                <a16:creationId xmlns:a16="http://schemas.microsoft.com/office/drawing/2014/main" id="{27BE7770-234F-CF40-9A13-C21DB0C5DA03}"/>
              </a:ext>
            </a:extLst>
          </p:cNvPr>
          <p:cNvSpPr txBox="1"/>
          <p:nvPr/>
        </p:nvSpPr>
        <p:spPr>
          <a:xfrm>
            <a:off x="645019" y="3687787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“pot”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1A1263E-FAE2-584E-ABA0-87D8F1579F08}"/>
              </a:ext>
            </a:extLst>
          </p:cNvPr>
          <p:cNvSpPr/>
          <p:nvPr/>
        </p:nvSpPr>
        <p:spPr>
          <a:xfrm>
            <a:off x="9085133" y="2735841"/>
            <a:ext cx="2237998" cy="172923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45048BE-CA78-7E4F-A803-E5EF5F22D38A}"/>
              </a:ext>
            </a:extLst>
          </p:cNvPr>
          <p:cNvSpPr/>
          <p:nvPr/>
        </p:nvSpPr>
        <p:spPr>
          <a:xfrm>
            <a:off x="6175506" y="1938310"/>
            <a:ext cx="2237998" cy="172923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9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661BD-3451-164F-A9B7-F4DCDC37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Highlights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6A517-A8CC-8140-9092-BE6ECE59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671256"/>
            <a:ext cx="10554574" cy="3636511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" sz="3200" dirty="0"/>
              <a:t> Good exercise for practicing function definition</a:t>
            </a:r>
          </a:p>
          <a:p>
            <a:pPr>
              <a:buBlip>
                <a:blip r:embed="rId2"/>
              </a:buBlip>
            </a:pPr>
            <a:r>
              <a:rPr lang="en" sz="3200" dirty="0"/>
              <a:t> Better plan</a:t>
            </a:r>
            <a:r>
              <a:rPr lang="es-ES" sz="3200" dirty="0"/>
              <a:t>n</a:t>
            </a:r>
            <a:r>
              <a:rPr lang="en" sz="3200" dirty="0" err="1"/>
              <a:t>ing</a:t>
            </a:r>
            <a:endParaRPr lang="en" sz="3200" dirty="0"/>
          </a:p>
          <a:p>
            <a:pPr>
              <a:buBlip>
                <a:blip r:embed="rId2"/>
              </a:buBlip>
            </a:pPr>
            <a:r>
              <a:rPr lang="en" sz="3200" dirty="0"/>
              <a:t> Functional but might not optimal</a:t>
            </a:r>
          </a:p>
          <a:p>
            <a:pPr>
              <a:buBlip>
                <a:blip r:embed="rId2"/>
              </a:buBlip>
            </a:pPr>
            <a:r>
              <a:rPr lang="en" sz="3200" dirty="0"/>
              <a:t> To improve: no limitations</a:t>
            </a:r>
          </a:p>
          <a:p>
            <a:pPr>
              <a:buBlip>
                <a:blip r:embed="rId2"/>
              </a:buBlip>
            </a:pPr>
            <a:r>
              <a:rPr lang="en" sz="3200" dirty="0"/>
              <a:t> A bit addictive</a:t>
            </a:r>
            <a:endParaRPr lang="en-GB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3B201D-0B5C-124B-822B-910E4056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783" y="225910"/>
            <a:ext cx="1413005" cy="14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3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0A1703C-F0C3-6045-9B90-0A4D83A17F34}"/>
              </a:ext>
            </a:extLst>
          </p:cNvPr>
          <p:cNvSpPr txBox="1"/>
          <p:nvPr/>
        </p:nvSpPr>
        <p:spPr>
          <a:xfrm>
            <a:off x="3942731" y="354508"/>
            <a:ext cx="4306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/>
              <a:t>DEMO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B4299C-DBCD-9042-96D5-434F023E93BE}"/>
              </a:ext>
            </a:extLst>
          </p:cNvPr>
          <p:cNvSpPr txBox="1"/>
          <p:nvPr/>
        </p:nvSpPr>
        <p:spPr>
          <a:xfrm>
            <a:off x="132733" y="6503492"/>
            <a:ext cx="1192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1100" b="1" dirty="0"/>
              <a:t>Icons from </a:t>
            </a:r>
            <a:r>
              <a:rPr lang="en" sz="1100" b="1" dirty="0" err="1"/>
              <a:t>www.flaticon.com</a:t>
            </a:r>
            <a:endParaRPr lang="en-GB" sz="1100" b="1" dirty="0"/>
          </a:p>
        </p:txBody>
      </p:sp>
      <p:pic>
        <p:nvPicPr>
          <p:cNvPr id="16" name="Imagen 15" descr="Angry GIF - Mad Angry Computer GIFs | Say more with Tenor">
            <a:extLst>
              <a:ext uri="{FF2B5EF4-FFF2-40B4-BE49-F238E27FC236}">
                <a16:creationId xmlns:a16="http://schemas.microsoft.com/office/drawing/2014/main" id="{62E1A54A-55DA-F243-8D8F-352BB6FAF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5995" y="2334230"/>
            <a:ext cx="5080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68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Personalizados 1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4340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A71EDC-C6C1-0E43-B043-4986D9EF1813}">
  <we:reference id="wa104380121" version="2.0.0.0" store="es-E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113</Words>
  <Application>Microsoft Macintosh PowerPoint</Application>
  <PresentationFormat>Panorámica</PresentationFormat>
  <Paragraphs>41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Century Gothic</vt:lpstr>
      <vt:lpstr>Wingdings 2</vt:lpstr>
      <vt:lpstr>Citable</vt:lpstr>
      <vt:lpstr>Project 1: Blackjack</vt:lpstr>
      <vt:lpstr>What</vt:lpstr>
      <vt:lpstr>Process</vt:lpstr>
      <vt:lpstr>Challenges</vt:lpstr>
      <vt:lpstr>Highlights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Blackjack</dc:title>
  <dc:creator>Microsoft Office User</dc:creator>
  <cp:lastModifiedBy>Microsoft Office User</cp:lastModifiedBy>
  <cp:revision>11</cp:revision>
  <dcterms:created xsi:type="dcterms:W3CDTF">2019-02-28T17:11:15Z</dcterms:created>
  <dcterms:modified xsi:type="dcterms:W3CDTF">2019-02-28T22:16:02Z</dcterms:modified>
</cp:coreProperties>
</file>